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73" r:id="rId7"/>
    <p:sldId id="262" r:id="rId8"/>
    <p:sldId id="263" r:id="rId9"/>
    <p:sldId id="274" r:id="rId10"/>
    <p:sldId id="264" r:id="rId11"/>
    <p:sldId id="275" r:id="rId12"/>
    <p:sldId id="265" r:id="rId13"/>
    <p:sldId id="266" r:id="rId14"/>
    <p:sldId id="268" r:id="rId15"/>
    <p:sldId id="267" r:id="rId16"/>
    <p:sldId id="269" r:id="rId17"/>
    <p:sldId id="270" r:id="rId18"/>
    <p:sldId id="276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1" autoAdjust="0"/>
    <p:restoredTop sz="83709" autoAdjust="0"/>
  </p:normalViewPr>
  <p:slideViewPr>
    <p:cSldViewPr snapToGrid="0">
      <p:cViewPr varScale="1">
        <p:scale>
          <a:sx n="76" d="100"/>
          <a:sy n="76" d="100"/>
        </p:scale>
        <p:origin x="116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10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\Desktop\Blackstone%20Heritage%20Corridor%20Public%20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\Desktop\Blackstone%20Heritage%20Corridor%20Public%20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familiar are you with the Blackstone River Valley National Heritage Corridor?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1'!$A$4:$A$6</c:f>
              <c:strCache>
                <c:ptCount val="3"/>
                <c:pt idx="0">
                  <c:v>Not at all familiar</c:v>
                </c:pt>
                <c:pt idx="1">
                  <c:v>Somewhat familiar</c:v>
                </c:pt>
                <c:pt idx="2">
                  <c:v>Very familiar</c:v>
                </c:pt>
              </c:strCache>
            </c:strRef>
          </c:cat>
          <c:val>
            <c:numRef>
              <c:f>'Question 1'!$B$4:$B$6</c:f>
              <c:numCache>
                <c:formatCode>0.00%</c:formatCode>
                <c:ptCount val="3"/>
                <c:pt idx="0">
                  <c:v>3.9600000000000003E-2</c:v>
                </c:pt>
                <c:pt idx="1">
                  <c:v>0.49230000000000002</c:v>
                </c:pt>
                <c:pt idx="2">
                  <c:v>0.46810000000000002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4-4E7E-A24A-87B9401D97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Historical and Societal Significance: This section will help us identify how important the following goals are regarding historical and societal features in the 25-community Blackstone River Valley National Heritage Corridor region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9'!$B$3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9'!$A$4:$A$19</c:f>
              <c:strCache>
                <c:ptCount val="16"/>
                <c:pt idx="0">
                  <c:v>Preserve the history of the communities within the Blackstone Valley</c:v>
                </c:pt>
                <c:pt idx="1">
                  <c:v>Celebrate the Blackstone Valley's role as "Birthplace of America's Industrial Revolution</c:v>
                </c:pt>
                <c:pt idx="2">
                  <c:v>Tell the Valley's story to residents and visitors</c:v>
                </c:pt>
                <c:pt idx="3">
                  <c:v>Support the National Historical Park</c:v>
                </c:pt>
                <c:pt idx="4">
                  <c:v>Support historic museums/sites in my town</c:v>
                </c:pt>
                <c:pt idx="5">
                  <c:v>Support local historical societies</c:v>
                </c:pt>
                <c:pt idx="6">
                  <c:v>Offer webinars about the Blackstone Valley</c:v>
                </c:pt>
                <c:pt idx="7">
                  <c:v>Support the Heritage Centers in Pawtucket, Woonsocket, Uxbridge, and Worcester</c:v>
                </c:pt>
                <c:pt idx="8">
                  <c:v>Develop school trips in the Corridor</c:v>
                </c:pt>
                <c:pt idx="9">
                  <c:v>Develop better signage for historic sites</c:v>
                </c:pt>
                <c:pt idx="10">
                  <c:v>Improve social media about the Valley</c:v>
                </c:pt>
                <c:pt idx="11">
                  <c:v>Establish regular Park Ranger-guided walking Tours of the Valley's Mill Villages</c:v>
                </c:pt>
                <c:pt idx="12">
                  <c:v>Assign Park Rangers or Volunteers to Nodes of the National Historical Park at Slater Mill, Kelly House, Little Red Shop, and Whitin Mill for set times</c:v>
                </c:pt>
                <c:pt idx="13">
                  <c:v>Develop training program for volunteers</c:v>
                </c:pt>
                <c:pt idx="14">
                  <c:v>Identify cultural and historic sites and villages with appropriate signage</c:v>
                </c:pt>
                <c:pt idx="15">
                  <c:v>Promote Tourism in the Valley</c:v>
                </c:pt>
              </c:strCache>
            </c:strRef>
          </c:cat>
          <c:val>
            <c:numRef>
              <c:f>'Question 9'!$B$4:$B$19</c:f>
              <c:numCache>
                <c:formatCode>0.00%</c:formatCode>
                <c:ptCount val="16"/>
                <c:pt idx="0">
                  <c:v>0.67720000000000002</c:v>
                </c:pt>
                <c:pt idx="1">
                  <c:v>0.56789999999999996</c:v>
                </c:pt>
                <c:pt idx="2">
                  <c:v>0.52459999999999996</c:v>
                </c:pt>
                <c:pt idx="3">
                  <c:v>0.64859999999999995</c:v>
                </c:pt>
                <c:pt idx="4">
                  <c:v>0.54730000000000001</c:v>
                </c:pt>
                <c:pt idx="5">
                  <c:v>0.4022</c:v>
                </c:pt>
                <c:pt idx="6">
                  <c:v>0.25569999999999998</c:v>
                </c:pt>
                <c:pt idx="7">
                  <c:v>0.42949999999999999</c:v>
                </c:pt>
                <c:pt idx="8">
                  <c:v>0.46729999999999999</c:v>
                </c:pt>
                <c:pt idx="9">
                  <c:v>0.42270000000000002</c:v>
                </c:pt>
                <c:pt idx="10">
                  <c:v>0.31950000000000001</c:v>
                </c:pt>
                <c:pt idx="11">
                  <c:v>0.29909999999999998</c:v>
                </c:pt>
                <c:pt idx="12">
                  <c:v>0.29549999999999998</c:v>
                </c:pt>
                <c:pt idx="13">
                  <c:v>0.32190000000000002</c:v>
                </c:pt>
                <c:pt idx="14">
                  <c:v>0.43340000000000001</c:v>
                </c:pt>
                <c:pt idx="15">
                  <c:v>0.55810000000000004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5-4FEA-B7A5-4D2A8C6571DE}"/>
            </c:ext>
          </c:extLst>
        </c:ser>
        <c:ser>
          <c:idx val="1"/>
          <c:order val="1"/>
          <c:tx>
            <c:strRef>
              <c:f>'Question 9'!$D$3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9'!$A$4:$A$19</c:f>
              <c:strCache>
                <c:ptCount val="16"/>
                <c:pt idx="0">
                  <c:v>Preserve the history of the communities within the Blackstone Valley</c:v>
                </c:pt>
                <c:pt idx="1">
                  <c:v>Celebrate the Blackstone Valley's role as "Birthplace of America's Industrial Revolution</c:v>
                </c:pt>
                <c:pt idx="2">
                  <c:v>Tell the Valley's story to residents and visitors</c:v>
                </c:pt>
                <c:pt idx="3">
                  <c:v>Support the National Historical Park</c:v>
                </c:pt>
                <c:pt idx="4">
                  <c:v>Support historic museums/sites in my town</c:v>
                </c:pt>
                <c:pt idx="5">
                  <c:v>Support local historical societies</c:v>
                </c:pt>
                <c:pt idx="6">
                  <c:v>Offer webinars about the Blackstone Valley</c:v>
                </c:pt>
                <c:pt idx="7">
                  <c:v>Support the Heritage Centers in Pawtucket, Woonsocket, Uxbridge, and Worcester</c:v>
                </c:pt>
                <c:pt idx="8">
                  <c:v>Develop school trips in the Corridor</c:v>
                </c:pt>
                <c:pt idx="9">
                  <c:v>Develop better signage for historic sites</c:v>
                </c:pt>
                <c:pt idx="10">
                  <c:v>Improve social media about the Valley</c:v>
                </c:pt>
                <c:pt idx="11">
                  <c:v>Establish regular Park Ranger-guided walking Tours of the Valley's Mill Villages</c:v>
                </c:pt>
                <c:pt idx="12">
                  <c:v>Assign Park Rangers or Volunteers to Nodes of the National Historical Park at Slater Mill, Kelly House, Little Red Shop, and Whitin Mill for set times</c:v>
                </c:pt>
                <c:pt idx="13">
                  <c:v>Develop training program for volunteers</c:v>
                </c:pt>
                <c:pt idx="14">
                  <c:v>Identify cultural and historic sites and villages with appropriate signage</c:v>
                </c:pt>
                <c:pt idx="15">
                  <c:v>Promote Tourism in the Valley</c:v>
                </c:pt>
              </c:strCache>
            </c:strRef>
          </c:cat>
          <c:val>
            <c:numRef>
              <c:f>'Question 9'!$D$4:$D$19</c:f>
              <c:numCache>
                <c:formatCode>0.00%</c:formatCode>
                <c:ptCount val="16"/>
                <c:pt idx="0">
                  <c:v>0.28889999999999999</c:v>
                </c:pt>
                <c:pt idx="1">
                  <c:v>0.36880000000000002</c:v>
                </c:pt>
                <c:pt idx="2">
                  <c:v>0.43530000000000002</c:v>
                </c:pt>
                <c:pt idx="3">
                  <c:v>0.31080000000000002</c:v>
                </c:pt>
                <c:pt idx="4">
                  <c:v>0.39190000000000003</c:v>
                </c:pt>
                <c:pt idx="5">
                  <c:v>0.48309999999999997</c:v>
                </c:pt>
                <c:pt idx="6">
                  <c:v>0.45889999999999997</c:v>
                </c:pt>
                <c:pt idx="7">
                  <c:v>0.50680000000000003</c:v>
                </c:pt>
                <c:pt idx="8">
                  <c:v>0.43120000000000003</c:v>
                </c:pt>
                <c:pt idx="9">
                  <c:v>0.44769999999999999</c:v>
                </c:pt>
                <c:pt idx="10">
                  <c:v>0.4874</c:v>
                </c:pt>
                <c:pt idx="11">
                  <c:v>0.48170000000000002</c:v>
                </c:pt>
                <c:pt idx="12">
                  <c:v>0.4864</c:v>
                </c:pt>
                <c:pt idx="13">
                  <c:v>0.51829999999999998</c:v>
                </c:pt>
                <c:pt idx="14">
                  <c:v>0.47860000000000003</c:v>
                </c:pt>
                <c:pt idx="15">
                  <c:v>0.34399999999999997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5-4FEA-B7A5-4D2A8C6571DE}"/>
            </c:ext>
          </c:extLst>
        </c:ser>
        <c:ser>
          <c:idx val="2"/>
          <c:order val="2"/>
          <c:tx>
            <c:strRef>
              <c:f>'Question 9'!$F$3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9'!$A$4:$A$19</c:f>
              <c:strCache>
                <c:ptCount val="16"/>
                <c:pt idx="0">
                  <c:v>Preserve the history of the communities within the Blackstone Valley</c:v>
                </c:pt>
                <c:pt idx="1">
                  <c:v>Celebrate the Blackstone Valley's role as "Birthplace of America's Industrial Revolution</c:v>
                </c:pt>
                <c:pt idx="2">
                  <c:v>Tell the Valley's story to residents and visitors</c:v>
                </c:pt>
                <c:pt idx="3">
                  <c:v>Support the National Historical Park</c:v>
                </c:pt>
                <c:pt idx="4">
                  <c:v>Support historic museums/sites in my town</c:v>
                </c:pt>
                <c:pt idx="5">
                  <c:v>Support local historical societies</c:v>
                </c:pt>
                <c:pt idx="6">
                  <c:v>Offer webinars about the Blackstone Valley</c:v>
                </c:pt>
                <c:pt idx="7">
                  <c:v>Support the Heritage Centers in Pawtucket, Woonsocket, Uxbridge, and Worcester</c:v>
                </c:pt>
                <c:pt idx="8">
                  <c:v>Develop school trips in the Corridor</c:v>
                </c:pt>
                <c:pt idx="9">
                  <c:v>Develop better signage for historic sites</c:v>
                </c:pt>
                <c:pt idx="10">
                  <c:v>Improve social media about the Valley</c:v>
                </c:pt>
                <c:pt idx="11">
                  <c:v>Establish regular Park Ranger-guided walking Tours of the Valley's Mill Villages</c:v>
                </c:pt>
                <c:pt idx="12">
                  <c:v>Assign Park Rangers or Volunteers to Nodes of the National Historical Park at Slater Mill, Kelly House, Little Red Shop, and Whitin Mill for set times</c:v>
                </c:pt>
                <c:pt idx="13">
                  <c:v>Develop training program for volunteers</c:v>
                </c:pt>
                <c:pt idx="14">
                  <c:v>Identify cultural and historic sites and villages with appropriate signage</c:v>
                </c:pt>
                <c:pt idx="15">
                  <c:v>Promote Tourism in the Valley</c:v>
                </c:pt>
              </c:strCache>
            </c:strRef>
          </c:cat>
          <c:val>
            <c:numRef>
              <c:f>'Question 9'!$F$4:$F$19</c:f>
              <c:numCache>
                <c:formatCode>0.00%</c:formatCode>
                <c:ptCount val="16"/>
                <c:pt idx="0">
                  <c:v>1.1299999999999999E-2</c:v>
                </c:pt>
                <c:pt idx="1">
                  <c:v>2.7099999999999999E-2</c:v>
                </c:pt>
                <c:pt idx="2">
                  <c:v>1.7899999999999999E-2</c:v>
                </c:pt>
                <c:pt idx="3">
                  <c:v>2.4799999999999999E-2</c:v>
                </c:pt>
                <c:pt idx="4">
                  <c:v>2.7E-2</c:v>
                </c:pt>
                <c:pt idx="5">
                  <c:v>7.4200000000000002E-2</c:v>
                </c:pt>
                <c:pt idx="6">
                  <c:v>0.17580000000000001</c:v>
                </c:pt>
                <c:pt idx="7">
                  <c:v>3.4099999999999998E-2</c:v>
                </c:pt>
                <c:pt idx="8">
                  <c:v>5.1900000000000002E-2</c:v>
                </c:pt>
                <c:pt idx="9">
                  <c:v>6.8199999999999997E-2</c:v>
                </c:pt>
                <c:pt idx="10">
                  <c:v>0.1172</c:v>
                </c:pt>
                <c:pt idx="11">
                  <c:v>0.13930000000000001</c:v>
                </c:pt>
                <c:pt idx="12">
                  <c:v>0.1114</c:v>
                </c:pt>
                <c:pt idx="13">
                  <c:v>8.2200000000000009E-2</c:v>
                </c:pt>
                <c:pt idx="14">
                  <c:v>4.7399999999999998E-2</c:v>
                </c:pt>
                <c:pt idx="15">
                  <c:v>6.1500000000000013E-2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5-4FEA-B7A5-4D2A8C6571DE}"/>
            </c:ext>
          </c:extLst>
        </c:ser>
        <c:ser>
          <c:idx val="3"/>
          <c:order val="3"/>
          <c:tx>
            <c:strRef>
              <c:f>'Question 9'!$H$3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9'!$A$4:$A$19</c:f>
              <c:strCache>
                <c:ptCount val="16"/>
                <c:pt idx="0">
                  <c:v>Preserve the history of the communities within the Blackstone Valley</c:v>
                </c:pt>
                <c:pt idx="1">
                  <c:v>Celebrate the Blackstone Valley's role as "Birthplace of America's Industrial Revolution</c:v>
                </c:pt>
                <c:pt idx="2">
                  <c:v>Tell the Valley's story to residents and visitors</c:v>
                </c:pt>
                <c:pt idx="3">
                  <c:v>Support the National Historical Park</c:v>
                </c:pt>
                <c:pt idx="4">
                  <c:v>Support historic museums/sites in my town</c:v>
                </c:pt>
                <c:pt idx="5">
                  <c:v>Support local historical societies</c:v>
                </c:pt>
                <c:pt idx="6">
                  <c:v>Offer webinars about the Blackstone Valley</c:v>
                </c:pt>
                <c:pt idx="7">
                  <c:v>Support the Heritage Centers in Pawtucket, Woonsocket, Uxbridge, and Worcester</c:v>
                </c:pt>
                <c:pt idx="8">
                  <c:v>Develop school trips in the Corridor</c:v>
                </c:pt>
                <c:pt idx="9">
                  <c:v>Develop better signage for historic sites</c:v>
                </c:pt>
                <c:pt idx="10">
                  <c:v>Improve social media about the Valley</c:v>
                </c:pt>
                <c:pt idx="11">
                  <c:v>Establish regular Park Ranger-guided walking Tours of the Valley's Mill Villages</c:v>
                </c:pt>
                <c:pt idx="12">
                  <c:v>Assign Park Rangers or Volunteers to Nodes of the National Historical Park at Slater Mill, Kelly House, Little Red Shop, and Whitin Mill for set times</c:v>
                </c:pt>
                <c:pt idx="13">
                  <c:v>Develop training program for volunteers</c:v>
                </c:pt>
                <c:pt idx="14">
                  <c:v>Identify cultural and historic sites and villages with appropriate signage</c:v>
                </c:pt>
                <c:pt idx="15">
                  <c:v>Promote Tourism in the Valley</c:v>
                </c:pt>
              </c:strCache>
            </c:strRef>
          </c:cat>
          <c:val>
            <c:numRef>
              <c:f>'Question 9'!$H$4:$H$19</c:f>
              <c:numCache>
                <c:formatCode>0.00%</c:formatCode>
                <c:ptCount val="16"/>
                <c:pt idx="0">
                  <c:v>2.2599999999999999E-2</c:v>
                </c:pt>
                <c:pt idx="1">
                  <c:v>3.6200000000000003E-2</c:v>
                </c:pt>
                <c:pt idx="2">
                  <c:v>2.23E-2</c:v>
                </c:pt>
                <c:pt idx="3">
                  <c:v>1.5800000000000002E-2</c:v>
                </c:pt>
                <c:pt idx="4">
                  <c:v>3.3799999999999997E-2</c:v>
                </c:pt>
                <c:pt idx="5">
                  <c:v>4.0399999999999998E-2</c:v>
                </c:pt>
                <c:pt idx="6">
                  <c:v>0.1096</c:v>
                </c:pt>
                <c:pt idx="7">
                  <c:v>2.9499999999999998E-2</c:v>
                </c:pt>
                <c:pt idx="8">
                  <c:v>4.9699999999999987E-2</c:v>
                </c:pt>
                <c:pt idx="9">
                  <c:v>6.1400000000000003E-2</c:v>
                </c:pt>
                <c:pt idx="10">
                  <c:v>7.5899999999999995E-2</c:v>
                </c:pt>
                <c:pt idx="11">
                  <c:v>7.9899999999999999E-2</c:v>
                </c:pt>
                <c:pt idx="12">
                  <c:v>0.10680000000000001</c:v>
                </c:pt>
                <c:pt idx="13">
                  <c:v>7.7600000000000002E-2</c:v>
                </c:pt>
                <c:pt idx="14">
                  <c:v>4.0599999999999997E-2</c:v>
                </c:pt>
                <c:pt idx="15">
                  <c:v>3.6400000000000002E-2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5-4FEA-B7A5-4D2A8C657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Environmental and Recreation Significance: This section will help us identify how important the following goals are regarding environmental and recreation features in the 25-community Blackstone River Valley National Heritage Corridor region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10'!$B$3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10'!$A$4:$A$20</c:f>
              <c:strCache>
                <c:ptCount val="17"/>
                <c:pt idx="0">
                  <c:v>Restore the Blackstone River to be suitable for swimming</c:v>
                </c:pt>
                <c:pt idx="1">
                  <c:v>Re-introduce Alewife, Herring, and Shad to the Blackstone River</c:v>
                </c:pt>
                <c:pt idx="2">
                  <c:v>Support watershed associations</c:v>
                </c:pt>
                <c:pt idx="3">
                  <c:v>Complete the Valley Bikeway/Greenway</c:v>
                </c:pt>
                <c:pt idx="4">
                  <c:v>Preserve key features of the Blackstone Canal</c:v>
                </c:pt>
                <c:pt idx="5">
                  <c:v>Improve state and local parks</c:v>
                </c:pt>
                <c:pt idx="6">
                  <c:v>Promote canoe/kayak trips along the Blackstone</c:v>
                </c:pt>
                <c:pt idx="7">
                  <c:v>Build fish ladders along the Blackstone</c:v>
                </c:pt>
                <c:pt idx="8">
                  <c:v>Develop river walks along area rivers</c:v>
                </c:pt>
                <c:pt idx="9">
                  <c:v>Support a Watershed Coordinator to support the work of local watershed advocates/associations</c:v>
                </c:pt>
                <c:pt idx="10">
                  <c:v>Create a Plan for Cooperative Watershed Fundraising</c:v>
                </c:pt>
                <c:pt idx="11">
                  <c:v>Establish a program for local businesses, civic clubs, churches to adopt portions of the Blackstone, Mill, West, Mumford, and Branch rivers, the Bikeway/Greenway, and the Blackstone Canal to help keep clean</c:v>
                </c:pt>
                <c:pt idx="12">
                  <c:v>Focus volunteer water quality monitoring to better influence remedial action</c:v>
                </c:pt>
                <c:pt idx="13">
                  <c:v>Organize Annual River and Valley clean ups</c:v>
                </c:pt>
                <c:pt idx="14">
                  <c:v>Dredge the Pawtucket and Seekonk Rivers for safe navigation</c:v>
                </c:pt>
                <c:pt idx="15">
                  <c:v>Install signs identifying rivers and streams at roadway crossings</c:v>
                </c:pt>
                <c:pt idx="16">
                  <c:v>Develop mobile apps for Valley driving/walking tours</c:v>
                </c:pt>
              </c:strCache>
            </c:strRef>
          </c:cat>
          <c:val>
            <c:numRef>
              <c:f>'Question 10'!$B$4:$B$20</c:f>
              <c:numCache>
                <c:formatCode>0.00%</c:formatCode>
                <c:ptCount val="17"/>
                <c:pt idx="0">
                  <c:v>0.4103</c:v>
                </c:pt>
                <c:pt idx="1">
                  <c:v>0.4103</c:v>
                </c:pt>
                <c:pt idx="2">
                  <c:v>0.47729999999999989</c:v>
                </c:pt>
                <c:pt idx="3">
                  <c:v>0.74670000000000003</c:v>
                </c:pt>
                <c:pt idx="4">
                  <c:v>0.59470000000000001</c:v>
                </c:pt>
                <c:pt idx="5">
                  <c:v>0.61630000000000007</c:v>
                </c:pt>
                <c:pt idx="6">
                  <c:v>0.42149999999999999</c:v>
                </c:pt>
                <c:pt idx="7">
                  <c:v>0.39140000000000003</c:v>
                </c:pt>
                <c:pt idx="8">
                  <c:v>0.58740000000000003</c:v>
                </c:pt>
                <c:pt idx="9">
                  <c:v>0.35229999999999989</c:v>
                </c:pt>
                <c:pt idx="10">
                  <c:v>0.3105</c:v>
                </c:pt>
                <c:pt idx="11">
                  <c:v>0.48089999999999999</c:v>
                </c:pt>
                <c:pt idx="12">
                  <c:v>0.40270000000000011</c:v>
                </c:pt>
                <c:pt idx="13">
                  <c:v>0.53670000000000007</c:v>
                </c:pt>
                <c:pt idx="14">
                  <c:v>0.15440000000000001</c:v>
                </c:pt>
                <c:pt idx="15">
                  <c:v>0.32350000000000001</c:v>
                </c:pt>
                <c:pt idx="16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A-4F5E-914B-CAC90E585E42}"/>
            </c:ext>
          </c:extLst>
        </c:ser>
        <c:ser>
          <c:idx val="1"/>
          <c:order val="1"/>
          <c:tx>
            <c:strRef>
              <c:f>'Question 10'!$D$3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10'!$A$4:$A$20</c:f>
              <c:strCache>
                <c:ptCount val="17"/>
                <c:pt idx="0">
                  <c:v>Restore the Blackstone River to be suitable for swimming</c:v>
                </c:pt>
                <c:pt idx="1">
                  <c:v>Re-introduce Alewife, Herring, and Shad to the Blackstone River</c:v>
                </c:pt>
                <c:pt idx="2">
                  <c:v>Support watershed associations</c:v>
                </c:pt>
                <c:pt idx="3">
                  <c:v>Complete the Valley Bikeway/Greenway</c:v>
                </c:pt>
                <c:pt idx="4">
                  <c:v>Preserve key features of the Blackstone Canal</c:v>
                </c:pt>
                <c:pt idx="5">
                  <c:v>Improve state and local parks</c:v>
                </c:pt>
                <c:pt idx="6">
                  <c:v>Promote canoe/kayak trips along the Blackstone</c:v>
                </c:pt>
                <c:pt idx="7">
                  <c:v>Build fish ladders along the Blackstone</c:v>
                </c:pt>
                <c:pt idx="8">
                  <c:v>Develop river walks along area rivers</c:v>
                </c:pt>
                <c:pt idx="9">
                  <c:v>Support a Watershed Coordinator to support the work of local watershed advocates/associations</c:v>
                </c:pt>
                <c:pt idx="10">
                  <c:v>Create a Plan for Cooperative Watershed Fundraising</c:v>
                </c:pt>
                <c:pt idx="11">
                  <c:v>Establish a program for local businesses, civic clubs, churches to adopt portions of the Blackstone, Mill, West, Mumford, and Branch rivers, the Bikeway/Greenway, and the Blackstone Canal to help keep clean</c:v>
                </c:pt>
                <c:pt idx="12">
                  <c:v>Focus volunteer water quality monitoring to better influence remedial action</c:v>
                </c:pt>
                <c:pt idx="13">
                  <c:v>Organize Annual River and Valley clean ups</c:v>
                </c:pt>
                <c:pt idx="14">
                  <c:v>Dredge the Pawtucket and Seekonk Rivers for safe navigation</c:v>
                </c:pt>
                <c:pt idx="15">
                  <c:v>Install signs identifying rivers and streams at roadway crossings</c:v>
                </c:pt>
                <c:pt idx="16">
                  <c:v>Develop mobile apps for Valley driving/walking tours</c:v>
                </c:pt>
              </c:strCache>
            </c:strRef>
          </c:cat>
          <c:val>
            <c:numRef>
              <c:f>'Question 10'!$D$4:$D$20</c:f>
              <c:numCache>
                <c:formatCode>0.00%</c:formatCode>
                <c:ptCount val="17"/>
                <c:pt idx="0">
                  <c:v>0.36770000000000003</c:v>
                </c:pt>
                <c:pt idx="1">
                  <c:v>0.43269999999999997</c:v>
                </c:pt>
                <c:pt idx="2">
                  <c:v>0.44090000000000001</c:v>
                </c:pt>
                <c:pt idx="3">
                  <c:v>0.20219999999999999</c:v>
                </c:pt>
                <c:pt idx="4">
                  <c:v>0.33410000000000001</c:v>
                </c:pt>
                <c:pt idx="5">
                  <c:v>0.35439999999999999</c:v>
                </c:pt>
                <c:pt idx="6">
                  <c:v>0.48209999999999997</c:v>
                </c:pt>
                <c:pt idx="7">
                  <c:v>0.39589999999999997</c:v>
                </c:pt>
                <c:pt idx="8">
                  <c:v>0.36549999999999999</c:v>
                </c:pt>
                <c:pt idx="9">
                  <c:v>0.45679999999999998</c:v>
                </c:pt>
                <c:pt idx="10">
                  <c:v>0.47949999999999998</c:v>
                </c:pt>
                <c:pt idx="11">
                  <c:v>0.43149999999999999</c:v>
                </c:pt>
                <c:pt idx="12">
                  <c:v>0.48420000000000002</c:v>
                </c:pt>
                <c:pt idx="13">
                  <c:v>0.40979999999999989</c:v>
                </c:pt>
                <c:pt idx="14">
                  <c:v>0.35479999999999989</c:v>
                </c:pt>
                <c:pt idx="15">
                  <c:v>0.45700000000000002</c:v>
                </c:pt>
                <c:pt idx="16">
                  <c:v>0.48870000000000002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A-4F5E-914B-CAC90E585E42}"/>
            </c:ext>
          </c:extLst>
        </c:ser>
        <c:ser>
          <c:idx val="2"/>
          <c:order val="2"/>
          <c:tx>
            <c:strRef>
              <c:f>'Question 10'!$F$3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10'!$A$4:$A$20</c:f>
              <c:strCache>
                <c:ptCount val="17"/>
                <c:pt idx="0">
                  <c:v>Restore the Blackstone River to be suitable for swimming</c:v>
                </c:pt>
                <c:pt idx="1">
                  <c:v>Re-introduce Alewife, Herring, and Shad to the Blackstone River</c:v>
                </c:pt>
                <c:pt idx="2">
                  <c:v>Support watershed associations</c:v>
                </c:pt>
                <c:pt idx="3">
                  <c:v>Complete the Valley Bikeway/Greenway</c:v>
                </c:pt>
                <c:pt idx="4">
                  <c:v>Preserve key features of the Blackstone Canal</c:v>
                </c:pt>
                <c:pt idx="5">
                  <c:v>Improve state and local parks</c:v>
                </c:pt>
                <c:pt idx="6">
                  <c:v>Promote canoe/kayak trips along the Blackstone</c:v>
                </c:pt>
                <c:pt idx="7">
                  <c:v>Build fish ladders along the Blackstone</c:v>
                </c:pt>
                <c:pt idx="8">
                  <c:v>Develop river walks along area rivers</c:v>
                </c:pt>
                <c:pt idx="9">
                  <c:v>Support a Watershed Coordinator to support the work of local watershed advocates/associations</c:v>
                </c:pt>
                <c:pt idx="10">
                  <c:v>Create a Plan for Cooperative Watershed Fundraising</c:v>
                </c:pt>
                <c:pt idx="11">
                  <c:v>Establish a program for local businesses, civic clubs, churches to adopt portions of the Blackstone, Mill, West, Mumford, and Branch rivers, the Bikeway/Greenway, and the Blackstone Canal to help keep clean</c:v>
                </c:pt>
                <c:pt idx="12">
                  <c:v>Focus volunteer water quality monitoring to better influence remedial action</c:v>
                </c:pt>
                <c:pt idx="13">
                  <c:v>Organize Annual River and Valley clean ups</c:v>
                </c:pt>
                <c:pt idx="14">
                  <c:v>Dredge the Pawtucket and Seekonk Rivers for safe navigation</c:v>
                </c:pt>
                <c:pt idx="15">
                  <c:v>Install signs identifying rivers and streams at roadway crossings</c:v>
                </c:pt>
                <c:pt idx="16">
                  <c:v>Develop mobile apps for Valley driving/walking tours</c:v>
                </c:pt>
              </c:strCache>
            </c:strRef>
          </c:cat>
          <c:val>
            <c:numRef>
              <c:f>'Question 10'!$F$4:$F$20</c:f>
              <c:numCache>
                <c:formatCode>0.00%</c:formatCode>
                <c:ptCount val="17"/>
                <c:pt idx="0">
                  <c:v>0.16139999999999999</c:v>
                </c:pt>
                <c:pt idx="1">
                  <c:v>7.400000000000001E-2</c:v>
                </c:pt>
                <c:pt idx="2">
                  <c:v>3.6400000000000002E-2</c:v>
                </c:pt>
                <c:pt idx="3">
                  <c:v>2.6700000000000002E-2</c:v>
                </c:pt>
                <c:pt idx="4">
                  <c:v>0.02</c:v>
                </c:pt>
                <c:pt idx="5">
                  <c:v>1.1299999999999999E-2</c:v>
                </c:pt>
                <c:pt idx="6">
                  <c:v>6.0499999999999998E-2</c:v>
                </c:pt>
                <c:pt idx="7">
                  <c:v>9.5000000000000001E-2</c:v>
                </c:pt>
                <c:pt idx="8">
                  <c:v>2.69E-2</c:v>
                </c:pt>
                <c:pt idx="9">
                  <c:v>7.4999999999999997E-2</c:v>
                </c:pt>
                <c:pt idx="10">
                  <c:v>8.4499999999999992E-2</c:v>
                </c:pt>
                <c:pt idx="11">
                  <c:v>3.5999999999999997E-2</c:v>
                </c:pt>
                <c:pt idx="12">
                  <c:v>4.07E-2</c:v>
                </c:pt>
                <c:pt idx="13">
                  <c:v>3.56E-2</c:v>
                </c:pt>
                <c:pt idx="14">
                  <c:v>0.21659999999999999</c:v>
                </c:pt>
                <c:pt idx="15">
                  <c:v>0.13800000000000001</c:v>
                </c:pt>
                <c:pt idx="16">
                  <c:v>0.1176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A-4F5E-914B-CAC90E585E42}"/>
            </c:ext>
          </c:extLst>
        </c:ser>
        <c:ser>
          <c:idx val="3"/>
          <c:order val="3"/>
          <c:tx>
            <c:strRef>
              <c:f>'Question 10'!$H$3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10'!$A$4:$A$20</c:f>
              <c:strCache>
                <c:ptCount val="17"/>
                <c:pt idx="0">
                  <c:v>Restore the Blackstone River to be suitable for swimming</c:v>
                </c:pt>
                <c:pt idx="1">
                  <c:v>Re-introduce Alewife, Herring, and Shad to the Blackstone River</c:v>
                </c:pt>
                <c:pt idx="2">
                  <c:v>Support watershed associations</c:v>
                </c:pt>
                <c:pt idx="3">
                  <c:v>Complete the Valley Bikeway/Greenway</c:v>
                </c:pt>
                <c:pt idx="4">
                  <c:v>Preserve key features of the Blackstone Canal</c:v>
                </c:pt>
                <c:pt idx="5">
                  <c:v>Improve state and local parks</c:v>
                </c:pt>
                <c:pt idx="6">
                  <c:v>Promote canoe/kayak trips along the Blackstone</c:v>
                </c:pt>
                <c:pt idx="7">
                  <c:v>Build fish ladders along the Blackstone</c:v>
                </c:pt>
                <c:pt idx="8">
                  <c:v>Develop river walks along area rivers</c:v>
                </c:pt>
                <c:pt idx="9">
                  <c:v>Support a Watershed Coordinator to support the work of local watershed advocates/associations</c:v>
                </c:pt>
                <c:pt idx="10">
                  <c:v>Create a Plan for Cooperative Watershed Fundraising</c:v>
                </c:pt>
                <c:pt idx="11">
                  <c:v>Establish a program for local businesses, civic clubs, churches to adopt portions of the Blackstone, Mill, West, Mumford, and Branch rivers, the Bikeway/Greenway, and the Blackstone Canal to help keep clean</c:v>
                </c:pt>
                <c:pt idx="12">
                  <c:v>Focus volunteer water quality monitoring to better influence remedial action</c:v>
                </c:pt>
                <c:pt idx="13">
                  <c:v>Organize Annual River and Valley clean ups</c:v>
                </c:pt>
                <c:pt idx="14">
                  <c:v>Dredge the Pawtucket and Seekonk Rivers for safe navigation</c:v>
                </c:pt>
                <c:pt idx="15">
                  <c:v>Install signs identifying rivers and streams at roadway crossings</c:v>
                </c:pt>
                <c:pt idx="16">
                  <c:v>Develop mobile apps for Valley driving/walking tours</c:v>
                </c:pt>
              </c:strCache>
            </c:strRef>
          </c:cat>
          <c:val>
            <c:numRef>
              <c:f>'Question 10'!$H$4:$H$20</c:f>
              <c:numCache>
                <c:formatCode>0.00%</c:formatCode>
                <c:ptCount val="17"/>
                <c:pt idx="0">
                  <c:v>6.0499999999999998E-2</c:v>
                </c:pt>
                <c:pt idx="1">
                  <c:v>8.3000000000000004E-2</c:v>
                </c:pt>
                <c:pt idx="2">
                  <c:v>4.5499999999999999E-2</c:v>
                </c:pt>
                <c:pt idx="3">
                  <c:v>2.4400000000000002E-2</c:v>
                </c:pt>
                <c:pt idx="4">
                  <c:v>5.1200000000000002E-2</c:v>
                </c:pt>
                <c:pt idx="5">
                  <c:v>1.8100000000000002E-2</c:v>
                </c:pt>
                <c:pt idx="6">
                  <c:v>3.5900000000000001E-2</c:v>
                </c:pt>
                <c:pt idx="7">
                  <c:v>0.1176</c:v>
                </c:pt>
                <c:pt idx="8">
                  <c:v>2.0199999999999999E-2</c:v>
                </c:pt>
                <c:pt idx="9">
                  <c:v>0.1159</c:v>
                </c:pt>
                <c:pt idx="10">
                  <c:v>0.12559999999999999</c:v>
                </c:pt>
                <c:pt idx="11">
                  <c:v>5.1700000000000003E-2</c:v>
                </c:pt>
                <c:pt idx="12">
                  <c:v>7.2400000000000006E-2</c:v>
                </c:pt>
                <c:pt idx="13">
                  <c:v>1.78E-2</c:v>
                </c:pt>
                <c:pt idx="14">
                  <c:v>0.2742</c:v>
                </c:pt>
                <c:pt idx="15">
                  <c:v>8.14E-2</c:v>
                </c:pt>
                <c:pt idx="16">
                  <c:v>8.3699999999999997E-2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BA-4F5E-914B-CAC90E585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 you have any interest in volunteering with the National Heritage Corridor and/or the National Historical Park in the Volunteers-In-Parks program?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11'!$B$4:$B$5</c:f>
              <c:numCache>
                <c:formatCode>0.00%</c:formatCode>
                <c:ptCount val="2"/>
                <c:pt idx="0">
                  <c:v>0.3357</c:v>
                </c:pt>
                <c:pt idx="1">
                  <c:v>0.66430000000000011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8-4C43-AEEE-980F1E4C35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If you are interested in volunteering, please select your area(s) of interest.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12'!$A$4:$A$15</c:f>
              <c:strCache>
                <c:ptCount val="12"/>
                <c:pt idx="0">
                  <c:v>Historical Interpretation (leading walking tours, writing blogs, etc.)</c:v>
                </c:pt>
                <c:pt idx="1">
                  <c:v>Visitor Center Support</c:v>
                </c:pt>
                <c:pt idx="2">
                  <c:v>Blackstone River Bikeway Ambassadors</c:v>
                </c:pt>
                <c:pt idx="3">
                  <c:v>Blackstone Heritage Corridor Trail Ambassadors</c:v>
                </c:pt>
                <c:pt idx="4">
                  <c:v>Blackstone Valley Paddle Club</c:v>
                </c:pt>
                <c:pt idx="5">
                  <c:v>Historic Cemetery Conservation</c:v>
                </c:pt>
                <c:pt idx="6">
                  <c:v>Blackstone Heritage Corridor Birding Ambassadors</c:v>
                </c:pt>
                <c:pt idx="7">
                  <c:v>Event Support</c:v>
                </c:pt>
                <c:pt idx="8">
                  <c:v>River Cleanups</c:v>
                </c:pt>
                <c:pt idx="9">
                  <c:v>Water Quality Monitoring</c:v>
                </c:pt>
                <c:pt idx="10">
                  <c:v>Advocate for a Fishable and/or Swimmable River</c:v>
                </c:pt>
                <c:pt idx="11">
                  <c:v>Other (please specify)</c:v>
                </c:pt>
              </c:strCache>
            </c:strRef>
          </c:cat>
          <c:val>
            <c:numRef>
              <c:f>'Question 12'!$B$4:$B$15</c:f>
              <c:numCache>
                <c:formatCode>0.00%</c:formatCode>
                <c:ptCount val="12"/>
                <c:pt idx="0">
                  <c:v>0.21709999999999999</c:v>
                </c:pt>
                <c:pt idx="1">
                  <c:v>0.25</c:v>
                </c:pt>
                <c:pt idx="2">
                  <c:v>0.23680000000000001</c:v>
                </c:pt>
                <c:pt idx="3">
                  <c:v>0.2039</c:v>
                </c:pt>
                <c:pt idx="4">
                  <c:v>0.13819999999999999</c:v>
                </c:pt>
                <c:pt idx="5">
                  <c:v>0.2303</c:v>
                </c:pt>
                <c:pt idx="6">
                  <c:v>6.5799999999999997E-2</c:v>
                </c:pt>
                <c:pt idx="7">
                  <c:v>0.26319999999999999</c:v>
                </c:pt>
                <c:pt idx="8">
                  <c:v>0.51319999999999999</c:v>
                </c:pt>
                <c:pt idx="9">
                  <c:v>0.27629999999999999</c:v>
                </c:pt>
                <c:pt idx="10">
                  <c:v>0.1842</c:v>
                </c:pt>
                <c:pt idx="11">
                  <c:v>0.13159999999999999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6-4B46-89D7-E72649E843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 you currently live in one of the following Massachusetts Corridor Communities? (If you live in a Rhode Island Corridor Community, please skip to question 3).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2'!$A$4:$A$19</c:f>
              <c:strCache>
                <c:ptCount val="16"/>
                <c:pt idx="0">
                  <c:v>Auburn</c:v>
                </c:pt>
                <c:pt idx="1">
                  <c:v>Blackstone</c:v>
                </c:pt>
                <c:pt idx="2">
                  <c:v>Douglas</c:v>
                </c:pt>
                <c:pt idx="3">
                  <c:v>Grafton</c:v>
                </c:pt>
                <c:pt idx="4">
                  <c:v>Hopedale</c:v>
                </c:pt>
                <c:pt idx="5">
                  <c:v>Leicester</c:v>
                </c:pt>
                <c:pt idx="6">
                  <c:v>Mendon</c:v>
                </c:pt>
                <c:pt idx="7">
                  <c:v>Millbury</c:v>
                </c:pt>
                <c:pt idx="8">
                  <c:v>Millville</c:v>
                </c:pt>
                <c:pt idx="9">
                  <c:v>Northbridge</c:v>
                </c:pt>
                <c:pt idx="10">
                  <c:v>Sutton</c:v>
                </c:pt>
                <c:pt idx="11">
                  <c:v>Upton</c:v>
                </c:pt>
                <c:pt idx="12">
                  <c:v>Uxbridge</c:v>
                </c:pt>
                <c:pt idx="13">
                  <c:v>Worcester</c:v>
                </c:pt>
                <c:pt idx="14">
                  <c:v>No, I live in one of the Rhode Island Corridor Communities</c:v>
                </c:pt>
                <c:pt idx="15">
                  <c:v>No, I do not live in a Corridor Community</c:v>
                </c:pt>
              </c:strCache>
            </c:strRef>
          </c:cat>
          <c:val>
            <c:numRef>
              <c:f>'Question 2'!$B$4:$B$19</c:f>
              <c:numCache>
                <c:formatCode>0.00%</c:formatCode>
                <c:ptCount val="16"/>
                <c:pt idx="0">
                  <c:v>1.95E-2</c:v>
                </c:pt>
                <c:pt idx="1">
                  <c:v>5.57E-2</c:v>
                </c:pt>
                <c:pt idx="2">
                  <c:v>5.0099999999999999E-2</c:v>
                </c:pt>
                <c:pt idx="3">
                  <c:v>5.2900000000000003E-2</c:v>
                </c:pt>
                <c:pt idx="4">
                  <c:v>1.11E-2</c:v>
                </c:pt>
                <c:pt idx="5">
                  <c:v>2.8E-3</c:v>
                </c:pt>
                <c:pt idx="6">
                  <c:v>2.7900000000000001E-2</c:v>
                </c:pt>
                <c:pt idx="7">
                  <c:v>1.11E-2</c:v>
                </c:pt>
                <c:pt idx="8">
                  <c:v>8.3999999999999995E-3</c:v>
                </c:pt>
                <c:pt idx="9">
                  <c:v>0.10580000000000001</c:v>
                </c:pt>
                <c:pt idx="10">
                  <c:v>4.4600000000000001E-2</c:v>
                </c:pt>
                <c:pt idx="11">
                  <c:v>2.5100000000000001E-2</c:v>
                </c:pt>
                <c:pt idx="12">
                  <c:v>0.25069999999999998</c:v>
                </c:pt>
                <c:pt idx="13">
                  <c:v>8.0799999999999997E-2</c:v>
                </c:pt>
                <c:pt idx="14">
                  <c:v>0</c:v>
                </c:pt>
                <c:pt idx="15">
                  <c:v>0.2535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36-4125-B497-C1CD88588A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 you currently live in one of the following Rhode Island Corridor Communities? (If you live in a Massachusetts Corridor Community, please skip to question 4).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3'!$A$4:$A$16</c:f>
              <c:strCache>
                <c:ptCount val="13"/>
                <c:pt idx="0">
                  <c:v>Burrillville</c:v>
                </c:pt>
                <c:pt idx="1">
                  <c:v>Central Falls</c:v>
                </c:pt>
                <c:pt idx="2">
                  <c:v>Cumberland</c:v>
                </c:pt>
                <c:pt idx="3">
                  <c:v>East Providence</c:v>
                </c:pt>
                <c:pt idx="4">
                  <c:v>Glocester</c:v>
                </c:pt>
                <c:pt idx="5">
                  <c:v>Lincoln</c:v>
                </c:pt>
                <c:pt idx="6">
                  <c:v>North Smithfield</c:v>
                </c:pt>
                <c:pt idx="7">
                  <c:v>Pawtucket</c:v>
                </c:pt>
                <c:pt idx="8">
                  <c:v>Providence</c:v>
                </c:pt>
                <c:pt idx="9">
                  <c:v>Smithfield</c:v>
                </c:pt>
                <c:pt idx="10">
                  <c:v>Woonsocket</c:v>
                </c:pt>
                <c:pt idx="11">
                  <c:v>No, I live in one of the Massachusetts Corridor Communities</c:v>
                </c:pt>
                <c:pt idx="12">
                  <c:v>No, I do not live in a Corridor Community</c:v>
                </c:pt>
              </c:strCache>
            </c:strRef>
          </c:cat>
          <c:val>
            <c:numRef>
              <c:f>'Question 3'!$B$4:$B$16</c:f>
              <c:numCache>
                <c:formatCode>0.00%</c:formatCode>
                <c:ptCount val="13"/>
                <c:pt idx="0">
                  <c:v>1.83E-2</c:v>
                </c:pt>
                <c:pt idx="1">
                  <c:v>1.38E-2</c:v>
                </c:pt>
                <c:pt idx="2">
                  <c:v>8.2599999999999993E-2</c:v>
                </c:pt>
                <c:pt idx="3">
                  <c:v>3.2099999999999997E-2</c:v>
                </c:pt>
                <c:pt idx="4">
                  <c:v>2.29E-2</c:v>
                </c:pt>
                <c:pt idx="5">
                  <c:v>0.1101</c:v>
                </c:pt>
                <c:pt idx="6">
                  <c:v>5.5E-2</c:v>
                </c:pt>
                <c:pt idx="7">
                  <c:v>6.4199999999999993E-2</c:v>
                </c:pt>
                <c:pt idx="8">
                  <c:v>2.75E-2</c:v>
                </c:pt>
                <c:pt idx="9">
                  <c:v>3.2099999999999997E-2</c:v>
                </c:pt>
                <c:pt idx="10">
                  <c:v>7.8E-2</c:v>
                </c:pt>
                <c:pt idx="11">
                  <c:v>4.5999999999999999E-3</c:v>
                </c:pt>
                <c:pt idx="12">
                  <c:v>0.4587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2-4B87-B25D-1A4FD172B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Where do respondents currently live?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Sheet1!$B$4:$B$29</c:f>
              <c:strCache>
                <c:ptCount val="26"/>
                <c:pt idx="0">
                  <c:v>Auburn</c:v>
                </c:pt>
                <c:pt idx="1">
                  <c:v>Blackstone</c:v>
                </c:pt>
                <c:pt idx="2">
                  <c:v>Douglas</c:v>
                </c:pt>
                <c:pt idx="3">
                  <c:v>Grafton</c:v>
                </c:pt>
                <c:pt idx="4">
                  <c:v>Hopedale</c:v>
                </c:pt>
                <c:pt idx="5">
                  <c:v>Leicester</c:v>
                </c:pt>
                <c:pt idx="6">
                  <c:v>Mendon</c:v>
                </c:pt>
                <c:pt idx="7">
                  <c:v>Millbury</c:v>
                </c:pt>
                <c:pt idx="8">
                  <c:v>Millville</c:v>
                </c:pt>
                <c:pt idx="9">
                  <c:v>Northbridge</c:v>
                </c:pt>
                <c:pt idx="10">
                  <c:v>Sutton</c:v>
                </c:pt>
                <c:pt idx="11">
                  <c:v>Upton</c:v>
                </c:pt>
                <c:pt idx="12">
                  <c:v>Uxbridge</c:v>
                </c:pt>
                <c:pt idx="13">
                  <c:v>Worcester</c:v>
                </c:pt>
                <c:pt idx="14">
                  <c:v>Burrillville</c:v>
                </c:pt>
                <c:pt idx="15">
                  <c:v>Central Falls</c:v>
                </c:pt>
                <c:pt idx="16">
                  <c:v>Cumberland</c:v>
                </c:pt>
                <c:pt idx="17">
                  <c:v>East Providence</c:v>
                </c:pt>
                <c:pt idx="18">
                  <c:v>Glocester</c:v>
                </c:pt>
                <c:pt idx="19">
                  <c:v>Lincoln</c:v>
                </c:pt>
                <c:pt idx="20">
                  <c:v>North Smithfield</c:v>
                </c:pt>
                <c:pt idx="21">
                  <c:v>Pawtucket</c:v>
                </c:pt>
                <c:pt idx="22">
                  <c:v>Providence</c:v>
                </c:pt>
                <c:pt idx="23">
                  <c:v>Smithfield</c:v>
                </c:pt>
                <c:pt idx="24">
                  <c:v>Woonsocket</c:v>
                </c:pt>
                <c:pt idx="25">
                  <c:v>Does not live in Corridor</c:v>
                </c:pt>
              </c:strCache>
            </c:strRef>
          </c:cat>
          <c:val>
            <c:numRef>
              <c:f>Sheet1!$C$4:$C$29</c:f>
              <c:numCache>
                <c:formatCode>0.00%</c:formatCode>
                <c:ptCount val="26"/>
                <c:pt idx="0">
                  <c:v>1.5350877192982455E-2</c:v>
                </c:pt>
                <c:pt idx="1">
                  <c:v>4.3859649122807015E-2</c:v>
                </c:pt>
                <c:pt idx="2">
                  <c:v>3.9473684210526314E-2</c:v>
                </c:pt>
                <c:pt idx="3">
                  <c:v>4.1666666666666664E-2</c:v>
                </c:pt>
                <c:pt idx="4">
                  <c:v>8.771929824561403E-3</c:v>
                </c:pt>
                <c:pt idx="5">
                  <c:v>2.1929824561403508E-3</c:v>
                </c:pt>
                <c:pt idx="6">
                  <c:v>2.1929824561403508E-2</c:v>
                </c:pt>
                <c:pt idx="7">
                  <c:v>8.771929824561403E-3</c:v>
                </c:pt>
                <c:pt idx="8">
                  <c:v>6.5789473684210523E-3</c:v>
                </c:pt>
                <c:pt idx="9">
                  <c:v>8.3333333333333329E-2</c:v>
                </c:pt>
                <c:pt idx="10">
                  <c:v>3.5087719298245612E-2</c:v>
                </c:pt>
                <c:pt idx="11">
                  <c:v>1.9736842105263157E-2</c:v>
                </c:pt>
                <c:pt idx="12">
                  <c:v>0.19736842105263158</c:v>
                </c:pt>
                <c:pt idx="13">
                  <c:v>6.3596491228070179E-2</c:v>
                </c:pt>
                <c:pt idx="14">
                  <c:v>8.771929824561403E-3</c:v>
                </c:pt>
                <c:pt idx="15">
                  <c:v>6.5789473684210523E-3</c:v>
                </c:pt>
                <c:pt idx="16">
                  <c:v>3.9473684210526314E-2</c:v>
                </c:pt>
                <c:pt idx="17">
                  <c:v>1.5350877192982455E-2</c:v>
                </c:pt>
                <c:pt idx="18">
                  <c:v>1.0964912280701754E-2</c:v>
                </c:pt>
                <c:pt idx="19">
                  <c:v>5.2631578947368418E-2</c:v>
                </c:pt>
                <c:pt idx="20">
                  <c:v>2.6315789473684209E-2</c:v>
                </c:pt>
                <c:pt idx="21">
                  <c:v>3.0701754385964911E-2</c:v>
                </c:pt>
                <c:pt idx="22">
                  <c:v>1.3157894736842105E-2</c:v>
                </c:pt>
                <c:pt idx="23">
                  <c:v>1.5350877192982455E-2</c:v>
                </c:pt>
                <c:pt idx="24">
                  <c:v>3.7280701754385963E-2</c:v>
                </c:pt>
                <c:pt idx="25">
                  <c:v>0.15570175438596492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7-4522-A095-E0BDCE68AB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249839"/>
        <c:axId val="2069227791"/>
      </c:barChart>
      <c:catAx>
        <c:axId val="206924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227791"/>
        <c:crosses val="autoZero"/>
        <c:auto val="1"/>
        <c:lblAlgn val="ctr"/>
        <c:lblOffset val="100"/>
        <c:noMultiLvlLbl val="0"/>
      </c:catAx>
      <c:valAx>
        <c:axId val="2069227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249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If you do not live in the region, how often do you travel here?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4'!$A$4:$A$9</c:f>
              <c:strCache>
                <c:ptCount val="6"/>
                <c:pt idx="0">
                  <c:v>Daily</c:v>
                </c:pt>
                <c:pt idx="1">
                  <c:v>Weekly</c:v>
                </c:pt>
                <c:pt idx="2">
                  <c:v>Monthly</c:v>
                </c:pt>
                <c:pt idx="3">
                  <c:v>Every few months</c:v>
                </c:pt>
                <c:pt idx="4">
                  <c:v>Yearly</c:v>
                </c:pt>
                <c:pt idx="5">
                  <c:v>Every few Years</c:v>
                </c:pt>
              </c:strCache>
            </c:strRef>
          </c:cat>
          <c:val>
            <c:numRef>
              <c:f>'Question 4'!$B$4:$B$9</c:f>
              <c:numCache>
                <c:formatCode>0.00%</c:formatCode>
                <c:ptCount val="6"/>
                <c:pt idx="0">
                  <c:v>0.33069999999999999</c:v>
                </c:pt>
                <c:pt idx="1">
                  <c:v>0.24410000000000001</c:v>
                </c:pt>
                <c:pt idx="2">
                  <c:v>0.13389999999999999</c:v>
                </c:pt>
                <c:pt idx="3">
                  <c:v>0.17319999999999999</c:v>
                </c:pt>
                <c:pt idx="4">
                  <c:v>7.0900000000000005E-2</c:v>
                </c:pt>
                <c:pt idx="5">
                  <c:v>4.7199999999999999E-2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F-4938-9D10-73AB8C3E95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Why do you come to this region? Select all that apply.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5'!$A$4:$A$11</c:f>
              <c:strCache>
                <c:ptCount val="8"/>
                <c:pt idx="0">
                  <c:v>Entertainment</c:v>
                </c:pt>
                <c:pt idx="1">
                  <c:v>Food and Drink</c:v>
                </c:pt>
                <c:pt idx="2">
                  <c:v>Visit Family/Friends</c:v>
                </c:pt>
                <c:pt idx="3">
                  <c:v>Events</c:v>
                </c:pt>
                <c:pt idx="4">
                  <c:v>Work</c:v>
                </c:pt>
                <c:pt idx="5">
                  <c:v>Museums/Historic Sites</c:v>
                </c:pt>
                <c:pt idx="6">
                  <c:v>Recreation</c:v>
                </c:pt>
                <c:pt idx="7">
                  <c:v>Other (please specify)</c:v>
                </c:pt>
              </c:strCache>
            </c:strRef>
          </c:cat>
          <c:val>
            <c:numRef>
              <c:f>'Question 5'!$B$4:$B$11</c:f>
              <c:numCache>
                <c:formatCode>0.00%</c:formatCode>
                <c:ptCount val="8"/>
                <c:pt idx="0">
                  <c:v>0.3579</c:v>
                </c:pt>
                <c:pt idx="1">
                  <c:v>0.4632</c:v>
                </c:pt>
                <c:pt idx="2">
                  <c:v>0.38600000000000001</c:v>
                </c:pt>
                <c:pt idx="3">
                  <c:v>0.32279999999999998</c:v>
                </c:pt>
                <c:pt idx="4">
                  <c:v>0.29470000000000002</c:v>
                </c:pt>
                <c:pt idx="5">
                  <c:v>0.45610000000000001</c:v>
                </c:pt>
                <c:pt idx="6">
                  <c:v>0.76840000000000008</c:v>
                </c:pt>
                <c:pt idx="7">
                  <c:v>0.1404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D-4085-A5F6-323A848834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What activities do you enjoy most? Select all that apply.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6'!$A$4:$A$17</c:f>
              <c:strCache>
                <c:ptCount val="14"/>
                <c:pt idx="0">
                  <c:v>Outdoor Recreation (Biking, Jogging, Walking)</c:v>
                </c:pt>
                <c:pt idx="1">
                  <c:v>Museums and Historic Sites</c:v>
                </c:pt>
                <c:pt idx="2">
                  <c:v>Visiting Scenic Overlooks</c:v>
                </c:pt>
                <c:pt idx="3">
                  <c:v>Concerts/Plays</c:v>
                </c:pt>
                <c:pt idx="4">
                  <c:v>Bird Watching</c:v>
                </c:pt>
                <c:pt idx="5">
                  <c:v>Photography</c:v>
                </c:pt>
                <c:pt idx="6">
                  <c:v>Restoring Old Cemeteries</c:v>
                </c:pt>
                <c:pt idx="7">
                  <c:v>Cross-Country Skiing/Snowshoeing</c:v>
                </c:pt>
                <c:pt idx="8">
                  <c:v>Dining Out</c:v>
                </c:pt>
                <c:pt idx="9">
                  <c:v>Fishing</c:v>
                </c:pt>
                <c:pt idx="10">
                  <c:v>Hunting</c:v>
                </c:pt>
                <c:pt idx="11">
                  <c:v>Hiking</c:v>
                </c:pt>
                <c:pt idx="12">
                  <c:v>Paddling</c:v>
                </c:pt>
                <c:pt idx="13">
                  <c:v>Other (please specify)</c:v>
                </c:pt>
              </c:strCache>
            </c:strRef>
          </c:cat>
          <c:val>
            <c:numRef>
              <c:f>'Question 6'!$B$4:$B$17</c:f>
              <c:numCache>
                <c:formatCode>0.00%</c:formatCode>
                <c:ptCount val="14"/>
                <c:pt idx="0">
                  <c:v>0.85560000000000003</c:v>
                </c:pt>
                <c:pt idx="1">
                  <c:v>0.59109999999999996</c:v>
                </c:pt>
                <c:pt idx="2">
                  <c:v>0.63329999999999997</c:v>
                </c:pt>
                <c:pt idx="3">
                  <c:v>0.37109999999999999</c:v>
                </c:pt>
                <c:pt idx="4">
                  <c:v>0.28439999999999999</c:v>
                </c:pt>
                <c:pt idx="5">
                  <c:v>0.28220000000000001</c:v>
                </c:pt>
                <c:pt idx="6">
                  <c:v>9.7799999999999998E-2</c:v>
                </c:pt>
                <c:pt idx="7">
                  <c:v>0.15329999999999999</c:v>
                </c:pt>
                <c:pt idx="8">
                  <c:v>0.52670000000000006</c:v>
                </c:pt>
                <c:pt idx="9">
                  <c:v>0.15559999999999999</c:v>
                </c:pt>
                <c:pt idx="10">
                  <c:v>4.8899999999999999E-2</c:v>
                </c:pt>
                <c:pt idx="11">
                  <c:v>0.58440000000000003</c:v>
                </c:pt>
                <c:pt idx="12">
                  <c:v>0.31559999999999999</c:v>
                </c:pt>
                <c:pt idx="13">
                  <c:v>8.6699999999999999E-2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C-458C-B7A4-FC384DA196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would you like to see more of in the Corridor?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7'!$W$3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7'!$A$4:$A$13</c:f>
              <c:strCache>
                <c:ptCount val="10"/>
                <c:pt idx="0">
                  <c:v>Bike Lanes on Road</c:v>
                </c:pt>
                <c:pt idx="1">
                  <c:v>Off-Road Bikeway</c:v>
                </c:pt>
                <c:pt idx="2">
                  <c:v>Canoe/Kayak Access Points for Rivers</c:v>
                </c:pt>
                <c:pt idx="3">
                  <c:v>Roadside Rest Areas with Facilities</c:v>
                </c:pt>
                <c:pt idx="4">
                  <c:v>Signage Directing to Historic Sites</c:v>
                </c:pt>
                <c:pt idx="5">
                  <c:v>Ranger-Guided Village Tours</c:v>
                </c:pt>
                <c:pt idx="6">
                  <c:v>Self-Guided Tours of Valley Sites on Corridor Website</c:v>
                </c:pt>
                <c:pt idx="7">
                  <c:v>Tour Boat on Blackstone Canal</c:v>
                </c:pt>
                <c:pt idx="8">
                  <c:v>Fish Ladders to Open River for Alewife, Herring, and Shad</c:v>
                </c:pt>
                <c:pt idx="9">
                  <c:v>YouTube Program about Valley History</c:v>
                </c:pt>
              </c:strCache>
            </c:strRef>
          </c:cat>
          <c:val>
            <c:numRef>
              <c:f>'Question 7'!$W$4:$W$13</c:f>
              <c:numCache>
                <c:formatCode>General</c:formatCode>
                <c:ptCount val="10"/>
                <c:pt idx="0">
                  <c:v>5.93</c:v>
                </c:pt>
                <c:pt idx="1">
                  <c:v>7.42</c:v>
                </c:pt>
                <c:pt idx="2">
                  <c:v>6.6</c:v>
                </c:pt>
                <c:pt idx="3">
                  <c:v>5.42</c:v>
                </c:pt>
                <c:pt idx="4">
                  <c:v>6.42</c:v>
                </c:pt>
                <c:pt idx="5">
                  <c:v>5.3</c:v>
                </c:pt>
                <c:pt idx="6">
                  <c:v>5.63</c:v>
                </c:pt>
                <c:pt idx="7">
                  <c:v>4.99</c:v>
                </c:pt>
                <c:pt idx="8">
                  <c:v>4.84</c:v>
                </c:pt>
                <c:pt idx="9">
                  <c:v>3.77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428-8A18-D913E5DBE7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Prior to the COVID-19 Pandemic, how often have you visited the following Heritage Centers?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8'!$B$3</c:f>
              <c:strCache>
                <c:ptCount val="1"/>
                <c:pt idx="0">
                  <c:v>Weekly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8'!$B$4:$B$9</c:f>
              <c:numCache>
                <c:formatCode>0.00%</c:formatCode>
                <c:ptCount val="6"/>
                <c:pt idx="0">
                  <c:v>6.0199999999999997E-2</c:v>
                </c:pt>
                <c:pt idx="1">
                  <c:v>3.2899999999999999E-2</c:v>
                </c:pt>
                <c:pt idx="2">
                  <c:v>2.5899999999999999E-2</c:v>
                </c:pt>
                <c:pt idx="3">
                  <c:v>2.3999999999999998E-3</c:v>
                </c:pt>
                <c:pt idx="4">
                  <c:v>0.1</c:v>
                </c:pt>
                <c:pt idx="5">
                  <c:v>1.44E-2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E-4B48-94F4-5FCB99615434}"/>
            </c:ext>
          </c:extLst>
        </c:ser>
        <c:ser>
          <c:idx val="1"/>
          <c:order val="1"/>
          <c:tx>
            <c:strRef>
              <c:f>'Question 8'!$D$3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8'!$D$4:$D$9</c:f>
              <c:numCache>
                <c:formatCode>0.00%</c:formatCode>
                <c:ptCount val="6"/>
                <c:pt idx="0">
                  <c:v>6.25E-2</c:v>
                </c:pt>
                <c:pt idx="1">
                  <c:v>3.0599999999999999E-2</c:v>
                </c:pt>
                <c:pt idx="2">
                  <c:v>3.0599999999999999E-2</c:v>
                </c:pt>
                <c:pt idx="3">
                  <c:v>1.18E-2</c:v>
                </c:pt>
                <c:pt idx="4">
                  <c:v>0.15909999999999999</c:v>
                </c:pt>
                <c:pt idx="5">
                  <c:v>2.1499999999999998E-2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8E-4B48-94F4-5FCB99615434}"/>
            </c:ext>
          </c:extLst>
        </c:ser>
        <c:ser>
          <c:idx val="2"/>
          <c:order val="2"/>
          <c:tx>
            <c:strRef>
              <c:f>'Question 8'!$F$3</c:f>
              <c:strCache>
                <c:ptCount val="1"/>
                <c:pt idx="0">
                  <c:v>Every Few Months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8'!$F$4:$F$9</c:f>
              <c:numCache>
                <c:formatCode>0.00%</c:formatCode>
                <c:ptCount val="6"/>
                <c:pt idx="0">
                  <c:v>0.14810000000000001</c:v>
                </c:pt>
                <c:pt idx="1">
                  <c:v>8.2400000000000001E-2</c:v>
                </c:pt>
                <c:pt idx="2">
                  <c:v>8.7100000000000011E-2</c:v>
                </c:pt>
                <c:pt idx="3">
                  <c:v>5.9200000000000003E-2</c:v>
                </c:pt>
                <c:pt idx="4">
                  <c:v>0.18179999999999999</c:v>
                </c:pt>
                <c:pt idx="5">
                  <c:v>6.9400000000000003E-2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8E-4B48-94F4-5FCB99615434}"/>
            </c:ext>
          </c:extLst>
        </c:ser>
        <c:ser>
          <c:idx val="3"/>
          <c:order val="3"/>
          <c:tx>
            <c:strRef>
              <c:f>'Question 8'!$H$3</c:f>
              <c:strCache>
                <c:ptCount val="1"/>
                <c:pt idx="0">
                  <c:v>Yearly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8'!$H$4:$H$9</c:f>
              <c:numCache>
                <c:formatCode>0.00%</c:formatCode>
                <c:ptCount val="6"/>
                <c:pt idx="0">
                  <c:v>0.13189999999999999</c:v>
                </c:pt>
                <c:pt idx="1">
                  <c:v>0.12470000000000001</c:v>
                </c:pt>
                <c:pt idx="2">
                  <c:v>9.8800000000000013E-2</c:v>
                </c:pt>
                <c:pt idx="3">
                  <c:v>0.13270000000000001</c:v>
                </c:pt>
                <c:pt idx="4">
                  <c:v>0.1341</c:v>
                </c:pt>
                <c:pt idx="5">
                  <c:v>0.1268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8E-4B48-94F4-5FCB99615434}"/>
            </c:ext>
          </c:extLst>
        </c:ser>
        <c:ser>
          <c:idx val="4"/>
          <c:order val="4"/>
          <c:tx>
            <c:strRef>
              <c:f>'Question 8'!$J$3</c:f>
              <c:strCache>
                <c:ptCount val="1"/>
                <c:pt idx="0">
                  <c:v>Every Few Years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8'!$J$4:$J$9</c:f>
              <c:numCache>
                <c:formatCode>0.00%</c:formatCode>
                <c:ptCount val="6"/>
                <c:pt idx="0">
                  <c:v>0.1157</c:v>
                </c:pt>
                <c:pt idx="1">
                  <c:v>0.2424</c:v>
                </c:pt>
                <c:pt idx="2">
                  <c:v>0.17180000000000001</c:v>
                </c:pt>
                <c:pt idx="3">
                  <c:v>0.30809999999999998</c:v>
                </c:pt>
                <c:pt idx="4">
                  <c:v>0.18640000000000001</c:v>
                </c:pt>
                <c:pt idx="5">
                  <c:v>0.32300000000000001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8E-4B48-94F4-5FCB99615434}"/>
            </c:ext>
          </c:extLst>
        </c:ser>
        <c:ser>
          <c:idx val="5"/>
          <c:order val="5"/>
          <c:tx>
            <c:strRef>
              <c:f>'Question 8'!$L$3</c:f>
              <c:strCache>
                <c:ptCount val="1"/>
                <c:pt idx="0">
                  <c:v>Never Visited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cat>
            <c:strRef>
              <c:f>'Question 8'!$A$4:$A$9</c:f>
              <c:strCache>
                <c:ptCount val="6"/>
                <c:pt idx="0">
                  <c:v>Worcester, MA: Blackstone River Valley Heritage Center</c:v>
                </c:pt>
                <c:pt idx="1">
                  <c:v>Pawtucket, RI: Blackstone Valley Heritage Center</c:v>
                </c:pt>
                <c:pt idx="2">
                  <c:v>Lincoln, RI: Captain Wilbur Kelly House Transportation Museum</c:v>
                </c:pt>
                <c:pt idx="3">
                  <c:v>Woonsocket, RI: Museum of Work &amp; Culture</c:v>
                </c:pt>
                <c:pt idx="4">
                  <c:v>Uxbridge, MA: River Bend Farm Visitor Center (Blackstone River and Canal Heritage State Park)</c:v>
                </c:pt>
                <c:pt idx="5">
                  <c:v>Providence, RI: Roger Williams National Memorial</c:v>
                </c:pt>
              </c:strCache>
            </c:strRef>
          </c:cat>
          <c:val>
            <c:numRef>
              <c:f>'Question 8'!$L$4:$L$9</c:f>
              <c:numCache>
                <c:formatCode>0.00%</c:formatCode>
                <c:ptCount val="6"/>
                <c:pt idx="0">
                  <c:v>0.48149999999999998</c:v>
                </c:pt>
                <c:pt idx="1">
                  <c:v>0.48709999999999998</c:v>
                </c:pt>
                <c:pt idx="2">
                  <c:v>0.58590000000000009</c:v>
                </c:pt>
                <c:pt idx="3">
                  <c:v>0.48580000000000001</c:v>
                </c:pt>
                <c:pt idx="4">
                  <c:v>0.23860000000000001</c:v>
                </c:pt>
                <c:pt idx="5">
                  <c:v>0.44500000000000001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8E-4B48-94F4-5FCB9961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6F99F-07A3-4919-B386-73D1EAE17C4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4D093-AF8D-4705-9FF6-C133F61D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4D093-AF8D-4705-9FF6-C133F61DBF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4D093-AF8D-4705-9FF6-C133F61DBF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2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4D093-AF8D-4705-9FF6-C133F61DBF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4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4D093-AF8D-4705-9FF6-C133F61DBF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4D093-AF8D-4705-9FF6-C133F61DBF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0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964679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4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6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5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02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6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4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02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2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2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5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1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8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8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7331" y="5666154"/>
            <a:ext cx="1498169" cy="7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90" y="1054547"/>
            <a:ext cx="10503016" cy="254143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Blackstone Heritage Corridor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33" y="4106569"/>
            <a:ext cx="7766936" cy="654618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Results as of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July 12,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699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468-D5D3-4570-9862-B601E7C9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6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579168"/>
              </p:ext>
            </p:extLst>
          </p:nvPr>
        </p:nvGraphicFramePr>
        <p:xfrm>
          <a:off x="394227" y="1668379"/>
          <a:ext cx="8879775" cy="507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B6E8EF-A41F-4244-BF2E-F3DFD69A0C57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450</a:t>
            </a:r>
          </a:p>
          <a:p>
            <a:r>
              <a:rPr lang="en-US" dirty="0"/>
              <a:t>Skipped: 6</a:t>
            </a:r>
          </a:p>
        </p:txBody>
      </p:sp>
    </p:spTree>
    <p:extLst>
      <p:ext uri="{BB962C8B-B14F-4D97-AF65-F5344CB8AC3E}">
        <p14:creationId xmlns:p14="http://schemas.microsoft.com/office/powerpoint/2010/main" val="22819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8212-52C3-4C71-968E-5CA54EEA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Respondents also enjoy…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3C712253-EFBC-4CB2-A96B-C64241C50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607" y="1479620"/>
            <a:ext cx="6601767" cy="495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55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B3378-60F4-4B2F-AB25-CE56905C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946577"/>
              </p:ext>
            </p:extLst>
          </p:nvPr>
        </p:nvGraphicFramePr>
        <p:xfrm>
          <a:off x="536216" y="1930400"/>
          <a:ext cx="8596668" cy="473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0EBF85-9913-4EAE-9CAF-48B1EB6E605C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439</a:t>
            </a:r>
          </a:p>
          <a:p>
            <a:r>
              <a:rPr lang="en-US" dirty="0"/>
              <a:t>Skipped: 17</a:t>
            </a:r>
          </a:p>
        </p:txBody>
      </p:sp>
    </p:spTree>
    <p:extLst>
      <p:ext uri="{BB962C8B-B14F-4D97-AF65-F5344CB8AC3E}">
        <p14:creationId xmlns:p14="http://schemas.microsoft.com/office/powerpoint/2010/main" val="73331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EB20-97CA-4456-BF81-85DF152A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 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945802"/>
              </p:ext>
            </p:extLst>
          </p:nvPr>
        </p:nvGraphicFramePr>
        <p:xfrm>
          <a:off x="677334" y="1491916"/>
          <a:ext cx="8819592" cy="525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CC0577-D567-4270-834F-389731F6A19B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451</a:t>
            </a:r>
          </a:p>
          <a:p>
            <a:r>
              <a:rPr lang="en-US" dirty="0"/>
              <a:t>Skipped: 5</a:t>
            </a:r>
          </a:p>
        </p:txBody>
      </p:sp>
    </p:spTree>
    <p:extLst>
      <p:ext uri="{BB962C8B-B14F-4D97-AF65-F5344CB8AC3E}">
        <p14:creationId xmlns:p14="http://schemas.microsoft.com/office/powerpoint/2010/main" val="2923792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63BD-A7C7-4141-9DEB-BD73B370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/>
          <a:lstStyle/>
          <a:p>
            <a:pPr algn="ctr"/>
            <a:r>
              <a:rPr lang="en-US" dirty="0"/>
              <a:t>Question 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56558"/>
              </p:ext>
            </p:extLst>
          </p:nvPr>
        </p:nvGraphicFramePr>
        <p:xfrm>
          <a:off x="199332" y="1255931"/>
          <a:ext cx="9794900" cy="5385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C2B665-C53A-48FD-8C91-0EFEAE05A63C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453</a:t>
            </a:r>
          </a:p>
          <a:p>
            <a:r>
              <a:rPr lang="en-US" dirty="0"/>
              <a:t>Skipped: 3</a:t>
            </a:r>
          </a:p>
        </p:txBody>
      </p:sp>
    </p:spTree>
    <p:extLst>
      <p:ext uri="{BB962C8B-B14F-4D97-AF65-F5344CB8AC3E}">
        <p14:creationId xmlns:p14="http://schemas.microsoft.com/office/powerpoint/2010/main" val="423539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F178C-A1EA-45C4-817B-884FF7CE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92125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 10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069270"/>
              </p:ext>
            </p:extLst>
          </p:nvPr>
        </p:nvGraphicFramePr>
        <p:xfrm>
          <a:off x="417095" y="1283367"/>
          <a:ext cx="9192126" cy="532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3CEFEC-B0D4-4CA3-8B12-9BA0CD351715}"/>
              </a:ext>
            </a:extLst>
          </p:cNvPr>
          <p:cNvSpPr txBox="1"/>
          <p:nvPr/>
        </p:nvSpPr>
        <p:spPr>
          <a:xfrm>
            <a:off x="677333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453</a:t>
            </a:r>
          </a:p>
          <a:p>
            <a:r>
              <a:rPr lang="en-US" dirty="0"/>
              <a:t>Skipped: 3</a:t>
            </a:r>
          </a:p>
        </p:txBody>
      </p:sp>
    </p:spTree>
    <p:extLst>
      <p:ext uri="{BB962C8B-B14F-4D97-AF65-F5344CB8AC3E}">
        <p14:creationId xmlns:p14="http://schemas.microsoft.com/office/powerpoint/2010/main" val="3742986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40DA-A234-46FE-8582-E187F06C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Question 11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832123"/>
              </p:ext>
            </p:extLst>
          </p:nvPr>
        </p:nvGraphicFramePr>
        <p:xfrm>
          <a:off x="1123099" y="1713717"/>
          <a:ext cx="7705137" cy="4062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76685B-7FD1-4C33-B1F5-4606C9160241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420</a:t>
            </a:r>
          </a:p>
          <a:p>
            <a:r>
              <a:rPr lang="en-US" dirty="0"/>
              <a:t>Skipped: 36</a:t>
            </a:r>
          </a:p>
        </p:txBody>
      </p:sp>
    </p:spTree>
    <p:extLst>
      <p:ext uri="{BB962C8B-B14F-4D97-AF65-F5344CB8AC3E}">
        <p14:creationId xmlns:p14="http://schemas.microsoft.com/office/powerpoint/2010/main" val="4198477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C15A-9B2C-4F65-ACAB-AE729416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12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377667"/>
              </p:ext>
            </p:extLst>
          </p:nvPr>
        </p:nvGraphicFramePr>
        <p:xfrm>
          <a:off x="677334" y="1411705"/>
          <a:ext cx="8739382" cy="500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5613BA-823E-4B64-A1D2-BCA640F3E6DF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152</a:t>
            </a:r>
          </a:p>
          <a:p>
            <a:r>
              <a:rPr lang="en-US" dirty="0"/>
              <a:t>Skipped: 304</a:t>
            </a:r>
          </a:p>
        </p:txBody>
      </p:sp>
    </p:spTree>
    <p:extLst>
      <p:ext uri="{BB962C8B-B14F-4D97-AF65-F5344CB8AC3E}">
        <p14:creationId xmlns:p14="http://schemas.microsoft.com/office/powerpoint/2010/main" val="179083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85D9-BB8B-4C64-B170-F808CC01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Respondents were also interested in volunteering in these areas…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02511-ECA3-4217-870E-0429C6F3E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Preservation and clean ups</a:t>
            </a:r>
          </a:p>
          <a:p>
            <a:r>
              <a:rPr lang="en-US" dirty="0"/>
              <a:t>Historic tour guide</a:t>
            </a:r>
          </a:p>
          <a:p>
            <a:r>
              <a:rPr lang="en-US" dirty="0"/>
              <a:t>UK Ambassador</a:t>
            </a:r>
          </a:p>
          <a:p>
            <a:r>
              <a:rPr lang="en-US" dirty="0"/>
              <a:t>Developing local history curriculum</a:t>
            </a:r>
          </a:p>
          <a:p>
            <a:r>
              <a:rPr lang="en-US" dirty="0"/>
              <a:t>Freelance writing and marketing</a:t>
            </a:r>
          </a:p>
          <a:p>
            <a:r>
              <a:rPr lang="en-US" dirty="0"/>
              <a:t>Fundraising</a:t>
            </a:r>
          </a:p>
          <a:p>
            <a:r>
              <a:rPr lang="en-US" dirty="0"/>
              <a:t>Clerical</a:t>
            </a:r>
          </a:p>
          <a:p>
            <a:r>
              <a:rPr lang="en-US" dirty="0"/>
              <a:t>Photography</a:t>
            </a:r>
          </a:p>
          <a:p>
            <a:r>
              <a:rPr lang="en-US" dirty="0"/>
              <a:t>Fishing and hunting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7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212E-AF64-48F5-96FE-CD465DCC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32B14-5D3A-4A72-8701-B43064A2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Would you like to provide any additional comments or feedback, or is there anything else you would like to know about the Heritage Corridor?</a:t>
            </a:r>
          </a:p>
          <a:p>
            <a:r>
              <a:rPr lang="en-US" dirty="0"/>
              <a:t>99 responses</a:t>
            </a:r>
          </a:p>
          <a:p>
            <a:r>
              <a:rPr lang="en-US" dirty="0"/>
              <a:t>357 skipped</a:t>
            </a:r>
          </a:p>
          <a:p>
            <a:r>
              <a:rPr lang="en-US" dirty="0"/>
              <a:t>Highlights</a:t>
            </a:r>
          </a:p>
          <a:p>
            <a:pPr lvl="1"/>
            <a:r>
              <a:rPr lang="en-US" dirty="0"/>
              <a:t>Youth engagement</a:t>
            </a:r>
          </a:p>
          <a:p>
            <a:pPr lvl="1"/>
            <a:r>
              <a:rPr lang="en-US" dirty="0"/>
              <a:t>Expanding hiking, biking, and walking opportunities</a:t>
            </a:r>
          </a:p>
          <a:p>
            <a:pPr lvl="1"/>
            <a:r>
              <a:rPr lang="en-US" dirty="0"/>
              <a:t>Water resource protection</a:t>
            </a:r>
          </a:p>
          <a:p>
            <a:pPr lvl="1"/>
            <a:r>
              <a:rPr lang="en-US" dirty="0"/>
              <a:t>Historic preservation and education</a:t>
            </a:r>
          </a:p>
        </p:txBody>
      </p:sp>
    </p:spTree>
    <p:extLst>
      <p:ext uri="{BB962C8B-B14F-4D97-AF65-F5344CB8AC3E}">
        <p14:creationId xmlns:p14="http://schemas.microsoft.com/office/powerpoint/2010/main" val="201429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456 Responses as of July 12, 2021</a:t>
            </a:r>
          </a:p>
          <a:p>
            <a:r>
              <a:rPr lang="en-US" sz="2400" dirty="0"/>
              <a:t>100% Completion Rate</a:t>
            </a:r>
          </a:p>
          <a:p>
            <a:r>
              <a:rPr lang="en-US" sz="2400" dirty="0"/>
              <a:t>Typical Time Spent – 7m 58s</a:t>
            </a:r>
          </a:p>
          <a:p>
            <a:r>
              <a:rPr lang="en-US" sz="2400" dirty="0"/>
              <a:t>Most Skipped Question: Question 13</a:t>
            </a:r>
          </a:p>
          <a:p>
            <a:r>
              <a:rPr lang="en-US" sz="2400" dirty="0"/>
              <a:t>171 Respondents live in a Rhode Island Corridor Community</a:t>
            </a:r>
          </a:p>
          <a:p>
            <a:r>
              <a:rPr lang="en-US" sz="2400" dirty="0"/>
              <a:t>268 Respondents live in a Massachusetts Corridor Community</a:t>
            </a:r>
          </a:p>
          <a:p>
            <a:r>
              <a:rPr lang="en-US" sz="2400" dirty="0"/>
              <a:t>71 Respondents live outside of the Corridor Communities</a:t>
            </a:r>
          </a:p>
        </p:txBody>
      </p:sp>
    </p:spTree>
    <p:extLst>
      <p:ext uri="{BB962C8B-B14F-4D97-AF65-F5344CB8AC3E}">
        <p14:creationId xmlns:p14="http://schemas.microsoft.com/office/powerpoint/2010/main" val="121910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8263-BBD5-4DCA-B7D0-87488836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5642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Prize Drawing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A4035-694F-457F-AE7F-0CAB0AB56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186 respondents entered their emails for the prize drawing</a:t>
            </a:r>
          </a:p>
          <a:p>
            <a:r>
              <a:rPr lang="en-US" sz="2000" dirty="0"/>
              <a:t>270 respondents skipped the prize drawing</a:t>
            </a:r>
          </a:p>
        </p:txBody>
      </p:sp>
    </p:spTree>
    <p:extLst>
      <p:ext uri="{BB962C8B-B14F-4D97-AF65-F5344CB8AC3E}">
        <p14:creationId xmlns:p14="http://schemas.microsoft.com/office/powerpoint/2010/main" val="3992985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5344-834E-44FE-8D06-959F3A14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2" y="2123351"/>
            <a:ext cx="8596668" cy="1826581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69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26D8-F61C-459C-BF80-62AC0235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 1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525131"/>
              </p:ext>
            </p:extLst>
          </p:nvPr>
        </p:nvGraphicFramePr>
        <p:xfrm>
          <a:off x="677334" y="1930400"/>
          <a:ext cx="8596668" cy="4681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520C87-20FD-4298-B22B-C940C9F88125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455</a:t>
            </a:r>
          </a:p>
          <a:p>
            <a:r>
              <a:rPr lang="en-US" dirty="0"/>
              <a:t>Skipped: 1</a:t>
            </a:r>
          </a:p>
        </p:txBody>
      </p:sp>
    </p:spTree>
    <p:extLst>
      <p:ext uri="{BB962C8B-B14F-4D97-AF65-F5344CB8AC3E}">
        <p14:creationId xmlns:p14="http://schemas.microsoft.com/office/powerpoint/2010/main" val="33858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B077-A06B-48DE-8E59-AC6EE74E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 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24672"/>
              </p:ext>
            </p:extLst>
          </p:nvPr>
        </p:nvGraphicFramePr>
        <p:xfrm>
          <a:off x="336884" y="1737894"/>
          <a:ext cx="8937118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73CB185-4B06-4949-AF08-556F8CE72015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359</a:t>
            </a:r>
          </a:p>
          <a:p>
            <a:r>
              <a:rPr lang="en-US" dirty="0"/>
              <a:t>Skipped: 97</a:t>
            </a:r>
          </a:p>
        </p:txBody>
      </p:sp>
    </p:spTree>
    <p:extLst>
      <p:ext uri="{BB962C8B-B14F-4D97-AF65-F5344CB8AC3E}">
        <p14:creationId xmlns:p14="http://schemas.microsoft.com/office/powerpoint/2010/main" val="326193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BD19-0EE8-408D-A687-6D79B716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 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32317"/>
              </p:ext>
            </p:extLst>
          </p:nvPr>
        </p:nvGraphicFramePr>
        <p:xfrm>
          <a:off x="433136" y="1930400"/>
          <a:ext cx="8326604" cy="4746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4814F7-B6E7-4E9E-929E-B9B098A492D4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218</a:t>
            </a:r>
          </a:p>
          <a:p>
            <a:r>
              <a:rPr lang="en-US" dirty="0"/>
              <a:t>Skipped: 238</a:t>
            </a:r>
          </a:p>
        </p:txBody>
      </p:sp>
    </p:spTree>
    <p:extLst>
      <p:ext uri="{BB962C8B-B14F-4D97-AF65-F5344CB8AC3E}">
        <p14:creationId xmlns:p14="http://schemas.microsoft.com/office/powerpoint/2010/main" val="238824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836A-16EB-489B-82B8-E9FE355B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respondents currently reside?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EF9485-5000-453A-859A-764756838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988628"/>
              </p:ext>
            </p:extLst>
          </p:nvPr>
        </p:nvGraphicFramePr>
        <p:xfrm>
          <a:off x="677334" y="1622363"/>
          <a:ext cx="9109603" cy="381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83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85B7-C43E-4621-8443-0F69040C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4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931403"/>
              </p:ext>
            </p:extLst>
          </p:nvPr>
        </p:nvGraphicFramePr>
        <p:xfrm>
          <a:off x="436703" y="1930400"/>
          <a:ext cx="8118666" cy="443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BC4767-5F9B-4C0D-87C4-B95D03496B4B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127</a:t>
            </a:r>
          </a:p>
          <a:p>
            <a:r>
              <a:rPr lang="en-US" dirty="0"/>
              <a:t>Skipped: 329</a:t>
            </a:r>
          </a:p>
        </p:txBody>
      </p:sp>
    </p:spTree>
    <p:extLst>
      <p:ext uri="{BB962C8B-B14F-4D97-AF65-F5344CB8AC3E}">
        <p14:creationId xmlns:p14="http://schemas.microsoft.com/office/powerpoint/2010/main" val="415034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5102-2C8B-4A17-AC39-BA75D49C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5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465660"/>
              </p:ext>
            </p:extLst>
          </p:nvPr>
        </p:nvGraphicFramePr>
        <p:xfrm>
          <a:off x="456310" y="1497206"/>
          <a:ext cx="8596668" cy="471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B009C8-5EE3-4606-817C-3EC560BF5293}"/>
              </a:ext>
            </a:extLst>
          </p:cNvPr>
          <p:cNvSpPr txBox="1"/>
          <p:nvPr/>
        </p:nvSpPr>
        <p:spPr>
          <a:xfrm>
            <a:off x="677334" y="609600"/>
            <a:ext cx="174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Answered: 285</a:t>
            </a:r>
          </a:p>
          <a:p>
            <a:r>
              <a:rPr lang="en-US" dirty="0"/>
              <a:t>Skipped: 171</a:t>
            </a:r>
          </a:p>
        </p:txBody>
      </p:sp>
    </p:spTree>
    <p:extLst>
      <p:ext uri="{BB962C8B-B14F-4D97-AF65-F5344CB8AC3E}">
        <p14:creationId xmlns:p14="http://schemas.microsoft.com/office/powerpoint/2010/main" val="7529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0735-791B-46B9-A54F-6739674E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Respondents also travelled to the Corridor for…</a:t>
            </a: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5E5D99D-56D6-4534-9D3A-035FB77D9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76" y="2029766"/>
            <a:ext cx="6785988" cy="45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544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MRPC Logo colors">
      <a:dk1>
        <a:srgbClr val="3A5666"/>
      </a:dk1>
      <a:lt1>
        <a:srgbClr val="F2F2E7"/>
      </a:lt1>
      <a:dk2>
        <a:srgbClr val="395337"/>
      </a:dk2>
      <a:lt2>
        <a:srgbClr val="CEDADF"/>
      </a:lt2>
      <a:accent1>
        <a:srgbClr val="89B128"/>
      </a:accent1>
      <a:accent2>
        <a:srgbClr val="7BA1B7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B0F0"/>
      </a:hlink>
      <a:folHlink>
        <a:srgbClr val="7030A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538</Words>
  <Application>Microsoft Office PowerPoint</Application>
  <PresentationFormat>Widescreen</PresentationFormat>
  <Paragraphs>90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Facet</vt:lpstr>
      <vt:lpstr>Blackstone Heritage Corridor Community Survey</vt:lpstr>
      <vt:lpstr>Insights</vt:lpstr>
      <vt:lpstr>Question 1</vt:lpstr>
      <vt:lpstr>Question 2</vt:lpstr>
      <vt:lpstr>Question 3</vt:lpstr>
      <vt:lpstr>Where do respondents currently reside?</vt:lpstr>
      <vt:lpstr>Question 4</vt:lpstr>
      <vt:lpstr>Question 5</vt:lpstr>
      <vt:lpstr>Respondents also travelled to the Corridor for…</vt:lpstr>
      <vt:lpstr>Question 6</vt:lpstr>
      <vt:lpstr>Respondents also enjoy…</vt:lpstr>
      <vt:lpstr>Question 7</vt:lpstr>
      <vt:lpstr>Question 8</vt:lpstr>
      <vt:lpstr>Question 9</vt:lpstr>
      <vt:lpstr>Question 10</vt:lpstr>
      <vt:lpstr>Question 11</vt:lpstr>
      <vt:lpstr>Question 12</vt:lpstr>
      <vt:lpstr>Respondents were also interested in volunteering in these areas…</vt:lpstr>
      <vt:lpstr>Question 13</vt:lpstr>
      <vt:lpstr>Prize Drawing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Vulnerability Preparedness  (MVP)</dc:title>
  <dc:creator>Trish Settles</dc:creator>
  <cp:lastModifiedBy>Michael Gallerani</cp:lastModifiedBy>
  <cp:revision>55</cp:revision>
  <dcterms:created xsi:type="dcterms:W3CDTF">2018-03-13T15:48:39Z</dcterms:created>
  <dcterms:modified xsi:type="dcterms:W3CDTF">2021-11-02T13:44:43Z</dcterms:modified>
</cp:coreProperties>
</file>